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0"/>
  </p:notesMasterIdLst>
  <p:sldIdLst>
    <p:sldId id="256" r:id="rId2"/>
    <p:sldId id="293" r:id="rId3"/>
    <p:sldId id="314" r:id="rId4"/>
    <p:sldId id="294" r:id="rId5"/>
    <p:sldId id="267" r:id="rId6"/>
    <p:sldId id="297" r:id="rId7"/>
    <p:sldId id="295" r:id="rId8"/>
    <p:sldId id="296" r:id="rId9"/>
    <p:sldId id="321" r:id="rId10"/>
    <p:sldId id="315" r:id="rId11"/>
    <p:sldId id="316" r:id="rId12"/>
    <p:sldId id="317" r:id="rId13"/>
    <p:sldId id="318" r:id="rId14"/>
    <p:sldId id="319" r:id="rId15"/>
    <p:sldId id="320" r:id="rId16"/>
    <p:sldId id="268" r:id="rId17"/>
    <p:sldId id="300" r:id="rId18"/>
    <p:sldId id="301" r:id="rId19"/>
    <p:sldId id="308" r:id="rId20"/>
    <p:sldId id="307" r:id="rId21"/>
    <p:sldId id="306" r:id="rId22"/>
    <p:sldId id="303" r:id="rId23"/>
    <p:sldId id="310" r:id="rId24"/>
    <p:sldId id="289" r:id="rId25"/>
    <p:sldId id="305" r:id="rId26"/>
    <p:sldId id="304" r:id="rId27"/>
    <p:sldId id="313" r:id="rId28"/>
    <p:sldId id="309" r:id="rId29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het opmaakprofiel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9184AC0-9C96-473E-A278-C91068BC3E7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166398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184AC0-9C96-473E-A278-C91068BC3E79}" type="slidenum">
              <a:rPr lang="nl-NL" smtClean="0"/>
              <a:pPr>
                <a:defRPr/>
              </a:pPr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184AC0-9C96-473E-A278-C91068BC3E79}" type="slidenum">
              <a:rPr lang="nl-NL" smtClean="0"/>
              <a:pPr>
                <a:defRPr/>
              </a:pPr>
              <a:t>10</a:t>
            </a:fld>
            <a:endParaRPr lang="nl-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184AC0-9C96-473E-A278-C91068BC3E79}" type="slidenum">
              <a:rPr lang="nl-NL" smtClean="0"/>
              <a:pPr>
                <a:defRPr/>
              </a:pPr>
              <a:t>11</a:t>
            </a:fld>
            <a:endParaRPr lang="nl-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184AC0-9C96-473E-A278-C91068BC3E79}" type="slidenum">
              <a:rPr lang="nl-NL" smtClean="0"/>
              <a:pPr>
                <a:defRPr/>
              </a:pPr>
              <a:t>12</a:t>
            </a:fld>
            <a:endParaRPr lang="nl-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184AC0-9C96-473E-A278-C91068BC3E79}" type="slidenum">
              <a:rPr lang="nl-NL" smtClean="0"/>
              <a:pPr>
                <a:defRPr/>
              </a:pPr>
              <a:t>13</a:t>
            </a:fld>
            <a:endParaRPr lang="nl-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184AC0-9C96-473E-A278-C91068BC3E79}" type="slidenum">
              <a:rPr lang="nl-NL" smtClean="0"/>
              <a:pPr>
                <a:defRPr/>
              </a:pPr>
              <a:t>14</a:t>
            </a:fld>
            <a:endParaRPr lang="nl-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277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smtClean="0">
              <a:latin typeface="Arial" pitchFamily="34" charset="0"/>
            </a:endParaRPr>
          </a:p>
        </p:txBody>
      </p:sp>
      <p:sp>
        <p:nvSpPr>
          <p:cNvPr id="327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5B8947B-031E-4359-82A0-00D781D6B133}" type="slidenum">
              <a:rPr lang="fr-FR" sz="1200" b="0" smtClean="0">
                <a:solidFill>
                  <a:prstClr val="black"/>
                </a:solidFill>
              </a:rPr>
              <a:pPr eaLnBrk="1" hangingPunct="1"/>
              <a:t>15</a:t>
            </a:fld>
            <a:endParaRPr lang="fr-FR" sz="1200" b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184AC0-9C96-473E-A278-C91068BC3E79}" type="slidenum">
              <a:rPr lang="nl-NL" smtClean="0"/>
              <a:pPr>
                <a:defRPr/>
              </a:pPr>
              <a:t>16</a:t>
            </a:fld>
            <a:endParaRPr lang="nl-N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184AC0-9C96-473E-A278-C91068BC3E79}" type="slidenum">
              <a:rPr lang="nl-NL" smtClean="0"/>
              <a:pPr>
                <a:defRPr/>
              </a:pPr>
              <a:t>17</a:t>
            </a:fld>
            <a:endParaRPr lang="nl-N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184AC0-9C96-473E-A278-C91068BC3E79}" type="slidenum">
              <a:rPr lang="nl-NL" smtClean="0"/>
              <a:pPr>
                <a:defRPr/>
              </a:pPr>
              <a:t>18</a:t>
            </a:fld>
            <a:endParaRPr lang="nl-N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184AC0-9C96-473E-A278-C91068BC3E79}" type="slidenum">
              <a:rPr lang="nl-NL" smtClean="0"/>
              <a:pPr>
                <a:defRPr/>
              </a:pPr>
              <a:t>19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184AC0-9C96-473E-A278-C91068BC3E79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184AC0-9C96-473E-A278-C91068BC3E79}" type="slidenum">
              <a:rPr lang="nl-NL" smtClean="0"/>
              <a:pPr>
                <a:defRPr/>
              </a:pPr>
              <a:t>20</a:t>
            </a:fld>
            <a:endParaRPr lang="nl-N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184AC0-9C96-473E-A278-C91068BC3E79}" type="slidenum">
              <a:rPr lang="nl-NL" smtClean="0"/>
              <a:pPr>
                <a:defRPr/>
              </a:pPr>
              <a:t>21</a:t>
            </a:fld>
            <a:endParaRPr lang="nl-N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184AC0-9C96-473E-A278-C91068BC3E79}" type="slidenum">
              <a:rPr lang="nl-NL" smtClean="0"/>
              <a:pPr>
                <a:defRPr/>
              </a:pPr>
              <a:t>22</a:t>
            </a:fld>
            <a:endParaRPr lang="nl-N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184AC0-9C96-473E-A278-C91068BC3E79}" type="slidenum">
              <a:rPr lang="nl-NL" smtClean="0"/>
              <a:pPr>
                <a:defRPr/>
              </a:pPr>
              <a:t>23</a:t>
            </a:fld>
            <a:endParaRPr lang="nl-N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184AC0-9C96-473E-A278-C91068BC3E79}" type="slidenum">
              <a:rPr lang="nl-NL" smtClean="0"/>
              <a:pPr>
                <a:defRPr/>
              </a:pPr>
              <a:t>24</a:t>
            </a:fld>
            <a:endParaRPr lang="nl-N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184AC0-9C96-473E-A278-C91068BC3E79}" type="slidenum">
              <a:rPr lang="nl-NL" smtClean="0"/>
              <a:pPr>
                <a:defRPr/>
              </a:pPr>
              <a:t>25</a:t>
            </a:fld>
            <a:endParaRPr lang="nl-N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184AC0-9C96-473E-A278-C91068BC3E79}" type="slidenum">
              <a:rPr lang="nl-NL" smtClean="0"/>
              <a:pPr>
                <a:defRPr/>
              </a:pPr>
              <a:t>26</a:t>
            </a:fld>
            <a:endParaRPr lang="nl-N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184AC0-9C96-473E-A278-C91068BC3E79}" type="slidenum">
              <a:rPr lang="nl-NL" smtClean="0"/>
              <a:pPr>
                <a:defRPr/>
              </a:pPr>
              <a:t>27</a:t>
            </a:fld>
            <a:endParaRPr lang="nl-NL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184AC0-9C96-473E-A278-C91068BC3E79}" type="slidenum">
              <a:rPr lang="nl-NL" smtClean="0"/>
              <a:pPr>
                <a:defRPr/>
              </a:pPr>
              <a:t>28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184AC0-9C96-473E-A278-C91068BC3E79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184AC0-9C96-473E-A278-C91068BC3E79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184AC0-9C96-473E-A278-C91068BC3E79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184AC0-9C96-473E-A278-C91068BC3E79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184AC0-9C96-473E-A278-C91068BC3E79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184AC0-9C96-473E-A278-C91068BC3E79}" type="slidenum">
              <a:rPr lang="nl-NL" smtClean="0"/>
              <a:pPr>
                <a:defRPr/>
              </a:pPr>
              <a:t>8</a:t>
            </a:fld>
            <a:endParaRPr 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184AC0-9C96-473E-A278-C91068BC3E79}" type="slidenum">
              <a:rPr lang="nl-NL" smtClean="0"/>
              <a:pPr>
                <a:defRPr/>
              </a:pPr>
              <a:t>9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F4CDF-3D99-4A65-8768-4C2B521CDAE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44844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84752-FC99-45B8-A58C-125F5573FE1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628138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63AB9-6116-42CE-86EF-1FE0DFB546D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79954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1F8DD-1006-432A-BDD0-B695C6E45BB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619283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88EFF-34A2-43AB-A5F9-508C03D04B0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661633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9368E-450A-4D65-A1E8-2DCB61012AF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330142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7323A-F4E7-41FA-A342-597E6F15481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949280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BBDBF-A3A0-4A51-AC86-C80C0223593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447323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2A237-E26F-4E92-8BDD-5CB24AF2649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465801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99AF7-2838-495F-A14E-62BB140FD9A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382621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8CC38-4D95-44FB-9570-7D7873CC8DF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82483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978DDEA-58B6-4DC7-A38B-95BF64C09AC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pic>
        <p:nvPicPr>
          <p:cNvPr id="1031" name="Picture 7" descr="RdGG_IC_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638800"/>
            <a:ext cx="16002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3792" y="404664"/>
            <a:ext cx="7772400" cy="792088"/>
          </a:xfrm>
        </p:spPr>
        <p:txBody>
          <a:bodyPr/>
          <a:lstStyle/>
          <a:p>
            <a:r>
              <a:rPr lang="nl-NL" sz="4800" dirty="0" smtClean="0">
                <a:latin typeface="Arial" pitchFamily="34" charset="0"/>
                <a:cs typeface="Arial" pitchFamily="34" charset="0"/>
              </a:rPr>
              <a:t>Voeding bij </a:t>
            </a:r>
            <a:r>
              <a:rPr lang="nl-NL" sz="4800" dirty="0" err="1" smtClean="0">
                <a:latin typeface="Arial" pitchFamily="34" charset="0"/>
                <a:cs typeface="Arial" pitchFamily="34" charset="0"/>
              </a:rPr>
              <a:t>ileus</a:t>
            </a:r>
            <a:endParaRPr lang="nl-NL" sz="4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9592" y="1268760"/>
            <a:ext cx="6400800" cy="2016224"/>
          </a:xfrm>
        </p:spPr>
        <p:txBody>
          <a:bodyPr/>
          <a:lstStyle/>
          <a:p>
            <a:endParaRPr lang="nl-NL" sz="2800" dirty="0" smtClean="0">
              <a:latin typeface="Arial" pitchFamily="34" charset="0"/>
              <a:cs typeface="Arial" pitchFamily="34" charset="0"/>
            </a:endParaRPr>
          </a:p>
          <a:p>
            <a:endParaRPr lang="nl-NL" sz="2800" dirty="0">
              <a:latin typeface="Arial" pitchFamily="34" charset="0"/>
              <a:cs typeface="Arial" pitchFamily="34" charset="0"/>
            </a:endParaRPr>
          </a:p>
          <a:p>
            <a:r>
              <a:rPr lang="nl-NL" sz="2800" dirty="0" smtClean="0">
                <a:latin typeface="Arial" pitchFamily="34" charset="0"/>
                <a:cs typeface="Arial" pitchFamily="34" charset="0"/>
              </a:rPr>
              <a:t>Iwan Meynaar, intensivist,</a:t>
            </a:r>
          </a:p>
          <a:p>
            <a:r>
              <a:rPr lang="nl-NL" sz="2800" dirty="0">
                <a:latin typeface="Arial" pitchFamily="34" charset="0"/>
                <a:cs typeface="Arial" pitchFamily="34" charset="0"/>
              </a:rPr>
              <a:t>v</a:t>
            </a:r>
            <a:r>
              <a:rPr lang="nl-NL" sz="2800" dirty="0" smtClean="0">
                <a:latin typeface="Arial" pitchFamily="34" charset="0"/>
                <a:cs typeface="Arial" pitchFamily="34" charset="0"/>
              </a:rPr>
              <a:t>oorzitter voedingsteam </a:t>
            </a:r>
            <a:r>
              <a:rPr lang="nl-NL" sz="2800" dirty="0" err="1" smtClean="0">
                <a:latin typeface="Arial" pitchFamily="34" charset="0"/>
                <a:cs typeface="Arial" pitchFamily="34" charset="0"/>
              </a:rPr>
              <a:t>RdGG</a:t>
            </a:r>
            <a:endParaRPr lang="nl-NL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l_fi" descr="http://www.bndestem.nl/multimedia/archive/00868/baltha_868403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654729"/>
            <a:ext cx="4392488" cy="3068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3" name="Picture 5" descr="http://drugster.info/img/term/paralytic-ileus-11160_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85184"/>
            <a:ext cx="1368152" cy="163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Arial" pitchFamily="34" charset="0"/>
                <a:cs typeface="Arial" pitchFamily="34" charset="0"/>
              </a:rPr>
              <a:t>Voedingstherapie</a:t>
            </a:r>
            <a:br>
              <a:rPr lang="nl-NL" dirty="0" smtClean="0">
                <a:latin typeface="Arial" pitchFamily="34" charset="0"/>
                <a:cs typeface="Arial" pitchFamily="34" charset="0"/>
              </a:rPr>
            </a:br>
            <a:r>
              <a:rPr lang="nl-NL" dirty="0" smtClean="0">
                <a:latin typeface="Arial" pitchFamily="34" charset="0"/>
                <a:cs typeface="Arial" pitchFamily="34" charset="0"/>
              </a:rPr>
              <a:t>Waarmee?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>
                <a:latin typeface="Arial" pitchFamily="34" charset="0"/>
                <a:cs typeface="Arial" pitchFamily="34" charset="0"/>
              </a:rPr>
              <a:t>Eiwitten 1,5 g/kg/dag</a:t>
            </a:r>
          </a:p>
          <a:p>
            <a:r>
              <a:rPr lang="nl-NL" dirty="0" smtClean="0">
                <a:latin typeface="Arial" pitchFamily="34" charset="0"/>
                <a:cs typeface="Arial" pitchFamily="34" charset="0"/>
              </a:rPr>
              <a:t>Calorieën 25-35 kcal/kg/dag (meestal is 1 ml voeding = 1 kcal)</a:t>
            </a:r>
          </a:p>
          <a:p>
            <a:r>
              <a:rPr lang="nl-NL" dirty="0" smtClean="0">
                <a:latin typeface="Arial" pitchFamily="34" charset="0"/>
                <a:cs typeface="Arial" pitchFamily="34" charset="0"/>
              </a:rPr>
              <a:t>Op grond hiervan berekent de diëtiste wat er gegeven moet worden</a:t>
            </a:r>
          </a:p>
          <a:p>
            <a:endParaRPr lang="nl-NL" dirty="0" smtClean="0"/>
          </a:p>
        </p:txBody>
      </p:sp>
      <p:pic>
        <p:nvPicPr>
          <p:cNvPr id="4" name="Picture 5" descr="http://drugster.info/img/term/paralytic-ileus-11160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85184"/>
            <a:ext cx="1368152" cy="163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641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drugster.info/img/term/paralytic-ileus-11160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85184"/>
            <a:ext cx="1368152" cy="163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140968"/>
            <a:ext cx="6895783" cy="3464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9" y="0"/>
            <a:ext cx="6217349" cy="2426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al 8"/>
          <p:cNvSpPr/>
          <p:nvPr/>
        </p:nvSpPr>
        <p:spPr bwMode="auto">
          <a:xfrm>
            <a:off x="5580112" y="3861048"/>
            <a:ext cx="1368152" cy="576064"/>
          </a:xfrm>
          <a:prstGeom prst="ellipse">
            <a:avLst/>
          </a:prstGeom>
          <a:noFill/>
          <a:ln w="349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Ovaal 9"/>
          <p:cNvSpPr/>
          <p:nvPr/>
        </p:nvSpPr>
        <p:spPr bwMode="auto">
          <a:xfrm>
            <a:off x="5292080" y="5229200"/>
            <a:ext cx="1152128" cy="576064"/>
          </a:xfrm>
          <a:prstGeom prst="ellipse">
            <a:avLst/>
          </a:prstGeom>
          <a:noFill/>
          <a:ln w="349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548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drugster.info/img/term/paralytic-ileus-11160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85184"/>
            <a:ext cx="1368152" cy="163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424936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8933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Arial" pitchFamily="34" charset="0"/>
                <a:cs typeface="Arial" pitchFamily="34" charset="0"/>
              </a:rPr>
              <a:t>Voedingstherapie</a:t>
            </a:r>
            <a:br>
              <a:rPr lang="nl-NL" dirty="0" smtClean="0">
                <a:latin typeface="Arial" pitchFamily="34" charset="0"/>
                <a:cs typeface="Arial" pitchFamily="34" charset="0"/>
              </a:rPr>
            </a:br>
            <a:r>
              <a:rPr lang="nl-NL" dirty="0" smtClean="0">
                <a:latin typeface="Arial" pitchFamily="34" charset="0"/>
                <a:cs typeface="Arial" pitchFamily="34" charset="0"/>
              </a:rPr>
              <a:t>Waar?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2400" dirty="0" smtClean="0">
                <a:latin typeface="Arial" pitchFamily="34" charset="0"/>
                <a:cs typeface="Arial" pitchFamily="34" charset="0"/>
              </a:rPr>
              <a:t>Het liefst zo natuurlijk mogelijk:</a:t>
            </a:r>
          </a:p>
          <a:p>
            <a:pPr lvl="1"/>
            <a:r>
              <a:rPr lang="nl-NL" sz="2400" dirty="0" smtClean="0">
                <a:latin typeface="Arial" pitchFamily="34" charset="0"/>
                <a:cs typeface="Arial" pitchFamily="34" charset="0"/>
              </a:rPr>
              <a:t>in de mond met gewone voeding</a:t>
            </a:r>
          </a:p>
          <a:p>
            <a:pPr lvl="1"/>
            <a:r>
              <a:rPr lang="nl-NL" sz="2400" dirty="0" smtClean="0">
                <a:latin typeface="Arial" pitchFamily="34" charset="0"/>
                <a:cs typeface="Arial" pitchFamily="34" charset="0"/>
              </a:rPr>
              <a:t>in de mond met kunstvoeding = oraal</a:t>
            </a:r>
          </a:p>
          <a:p>
            <a:pPr lvl="1"/>
            <a:r>
              <a:rPr lang="nl-NL" sz="2400" dirty="0" smtClean="0">
                <a:latin typeface="Arial" pitchFamily="34" charset="0"/>
                <a:cs typeface="Arial" pitchFamily="34" charset="0"/>
              </a:rPr>
              <a:t>in de maag met kunstvoeding = enteraal</a:t>
            </a:r>
          </a:p>
          <a:p>
            <a:pPr lvl="1"/>
            <a:r>
              <a:rPr lang="nl-NL" sz="2400" dirty="0" smtClean="0">
                <a:latin typeface="Arial" pitchFamily="34" charset="0"/>
                <a:cs typeface="Arial" pitchFamily="34" charset="0"/>
              </a:rPr>
              <a:t>in de dunne darm met kunstvoeding = enteraal</a:t>
            </a:r>
          </a:p>
          <a:p>
            <a:pPr lvl="1"/>
            <a:r>
              <a:rPr lang="nl-NL" sz="2400" dirty="0" smtClean="0">
                <a:latin typeface="Arial" pitchFamily="34" charset="0"/>
                <a:cs typeface="Arial" pitchFamily="34" charset="0"/>
              </a:rPr>
              <a:t>in de vaten = parenteraal</a:t>
            </a:r>
          </a:p>
          <a:p>
            <a:pPr lvl="1"/>
            <a:endParaRPr lang="nl-NL" dirty="0" smtClean="0"/>
          </a:p>
        </p:txBody>
      </p:sp>
      <p:pic>
        <p:nvPicPr>
          <p:cNvPr id="4" name="Picture 5" descr="http://drugster.info/img/term/paralytic-ileus-11160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85184"/>
            <a:ext cx="1368152" cy="163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8804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548680"/>
            <a:ext cx="7620000" cy="762000"/>
          </a:xfrm>
        </p:spPr>
        <p:txBody>
          <a:bodyPr/>
          <a:lstStyle/>
          <a:p>
            <a:r>
              <a:rPr lang="nl-NL" dirty="0" smtClean="0">
                <a:latin typeface="Arial" pitchFamily="34" charset="0"/>
                <a:cs typeface="Arial" pitchFamily="34" charset="0"/>
              </a:rPr>
              <a:t>Voedingstherapie</a:t>
            </a:r>
            <a:br>
              <a:rPr lang="nl-NL" dirty="0" smtClean="0">
                <a:latin typeface="Arial" pitchFamily="34" charset="0"/>
                <a:cs typeface="Arial" pitchFamily="34" charset="0"/>
              </a:rPr>
            </a:br>
            <a:r>
              <a:rPr lang="nl-NL" dirty="0" smtClean="0">
                <a:latin typeface="Arial" pitchFamily="34" charset="0"/>
                <a:cs typeface="Arial" pitchFamily="34" charset="0"/>
              </a:rPr>
              <a:t>Enteraal </a:t>
            </a:r>
            <a:r>
              <a:rPr lang="nl-NL" dirty="0" err="1" smtClean="0">
                <a:latin typeface="Arial" pitchFamily="34" charset="0"/>
                <a:cs typeface="Arial" pitchFamily="34" charset="0"/>
              </a:rPr>
              <a:t>vs</a:t>
            </a:r>
            <a:r>
              <a:rPr lang="nl-NL" dirty="0" smtClean="0">
                <a:latin typeface="Arial" pitchFamily="34" charset="0"/>
                <a:cs typeface="Arial" pitchFamily="34" charset="0"/>
              </a:rPr>
              <a:t> parenteraal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752600"/>
            <a:ext cx="4191000" cy="3764632"/>
          </a:xfrm>
        </p:spPr>
        <p:txBody>
          <a:bodyPr/>
          <a:lstStyle/>
          <a:p>
            <a:r>
              <a:rPr lang="nl-NL" sz="1800" dirty="0" smtClean="0">
                <a:latin typeface="Arial" pitchFamily="34" charset="0"/>
                <a:cs typeface="Arial" pitchFamily="34" charset="0"/>
              </a:rPr>
              <a:t>Enteraal</a:t>
            </a:r>
          </a:p>
          <a:p>
            <a:pPr lvl="1"/>
            <a:r>
              <a:rPr lang="nl-NL" sz="1800" dirty="0" smtClean="0">
                <a:latin typeface="Arial" pitchFamily="34" charset="0"/>
                <a:cs typeface="Arial" pitchFamily="34" charset="0"/>
              </a:rPr>
              <a:t>Goedkoop </a:t>
            </a:r>
          </a:p>
          <a:p>
            <a:pPr lvl="1"/>
            <a:r>
              <a:rPr lang="nl-NL" sz="1800" dirty="0" smtClean="0">
                <a:latin typeface="Arial" pitchFamily="34" charset="0"/>
                <a:cs typeface="Arial" pitchFamily="34" charset="0"/>
              </a:rPr>
              <a:t>Makkelijk</a:t>
            </a:r>
          </a:p>
          <a:p>
            <a:pPr lvl="1"/>
            <a:r>
              <a:rPr lang="nl-NL" sz="1800" dirty="0" smtClean="0">
                <a:latin typeface="Arial" pitchFamily="34" charset="0"/>
                <a:cs typeface="Arial" pitchFamily="34" charset="0"/>
              </a:rPr>
              <a:t>Geen centrale lijn</a:t>
            </a:r>
          </a:p>
          <a:p>
            <a:pPr lvl="1"/>
            <a:r>
              <a:rPr lang="nl-NL" sz="1800" dirty="0" smtClean="0">
                <a:latin typeface="Arial" pitchFamily="34" charset="0"/>
                <a:cs typeface="Arial" pitchFamily="34" charset="0"/>
              </a:rPr>
              <a:t>Natuurlijk </a:t>
            </a:r>
            <a:r>
              <a:rPr lang="nl-NL" sz="1800" dirty="0" err="1" smtClean="0">
                <a:latin typeface="Arial" pitchFamily="34" charset="0"/>
                <a:cs typeface="Arial" pitchFamily="34" charset="0"/>
              </a:rPr>
              <a:t>dwz</a:t>
            </a:r>
            <a:r>
              <a:rPr lang="nl-NL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1800" dirty="0" err="1" smtClean="0">
                <a:latin typeface="Arial" pitchFamily="34" charset="0"/>
                <a:cs typeface="Arial" pitchFamily="34" charset="0"/>
              </a:rPr>
              <a:t>tr</a:t>
            </a:r>
            <a:r>
              <a:rPr lang="nl-NL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1800" dirty="0" err="1" smtClean="0">
                <a:latin typeface="Arial" pitchFamily="34" charset="0"/>
                <a:cs typeface="Arial" pitchFamily="34" charset="0"/>
              </a:rPr>
              <a:t>dig</a:t>
            </a:r>
            <a:r>
              <a:rPr lang="nl-NL" sz="1800" dirty="0" smtClean="0">
                <a:latin typeface="Arial" pitchFamily="34" charset="0"/>
                <a:cs typeface="Arial" pitchFamily="34" charset="0"/>
              </a:rPr>
              <a:t> blijft werken en behouden</a:t>
            </a:r>
          </a:p>
          <a:p>
            <a:pPr lvl="1"/>
            <a:r>
              <a:rPr lang="nl-NL" sz="1800" dirty="0" smtClean="0">
                <a:latin typeface="Arial" pitchFamily="34" charset="0"/>
                <a:cs typeface="Arial" pitchFamily="34" charset="0"/>
              </a:rPr>
              <a:t>Geen infectie gevaar</a:t>
            </a:r>
          </a:p>
          <a:p>
            <a:pPr lvl="1"/>
            <a:r>
              <a:rPr lang="nl-NL" sz="1800" dirty="0" smtClean="0">
                <a:latin typeface="Arial" pitchFamily="34" charset="0"/>
                <a:cs typeface="Arial" pitchFamily="34" charset="0"/>
              </a:rPr>
              <a:t>Moeilijk om afgesproken hoeveelheid te halen</a:t>
            </a:r>
          </a:p>
          <a:p>
            <a:pPr lvl="1"/>
            <a:r>
              <a:rPr lang="nl-NL" sz="1800" dirty="0" smtClean="0">
                <a:latin typeface="Arial" pitchFamily="34" charset="0"/>
                <a:cs typeface="Arial" pitchFamily="34" charset="0"/>
              </a:rPr>
              <a:t>Cave aspiratie!</a:t>
            </a:r>
          </a:p>
          <a:p>
            <a:pPr lvl="1"/>
            <a:endParaRPr lang="nl-NL" dirty="0" smtClean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752600"/>
            <a:ext cx="4495800" cy="4343400"/>
          </a:xfrm>
        </p:spPr>
        <p:txBody>
          <a:bodyPr/>
          <a:lstStyle/>
          <a:p>
            <a:r>
              <a:rPr lang="nl-NL" sz="1800" dirty="0" smtClean="0">
                <a:latin typeface="Arial" pitchFamily="34" charset="0"/>
                <a:cs typeface="Arial" pitchFamily="34" charset="0"/>
              </a:rPr>
              <a:t>Parenteraal</a:t>
            </a:r>
          </a:p>
          <a:p>
            <a:pPr lvl="1"/>
            <a:r>
              <a:rPr lang="nl-NL" sz="1800" dirty="0" smtClean="0">
                <a:latin typeface="Arial" pitchFamily="34" charset="0"/>
                <a:cs typeface="Arial" pitchFamily="34" charset="0"/>
              </a:rPr>
              <a:t>Duurder</a:t>
            </a:r>
          </a:p>
          <a:p>
            <a:pPr lvl="1"/>
            <a:r>
              <a:rPr lang="nl-NL" sz="1800" dirty="0" smtClean="0">
                <a:latin typeface="Arial" pitchFamily="34" charset="0"/>
                <a:cs typeface="Arial" pitchFamily="34" charset="0"/>
              </a:rPr>
              <a:t>Centrale lijn nodig met alle complicaties van dien</a:t>
            </a:r>
          </a:p>
          <a:p>
            <a:pPr lvl="1"/>
            <a:r>
              <a:rPr lang="nl-NL" sz="1800" dirty="0" smtClean="0">
                <a:latin typeface="Arial" pitchFamily="34" charset="0"/>
                <a:cs typeface="Arial" pitchFamily="34" charset="0"/>
              </a:rPr>
              <a:t>Infectie gevaar</a:t>
            </a:r>
          </a:p>
          <a:p>
            <a:pPr lvl="1"/>
            <a:r>
              <a:rPr lang="nl-NL" sz="1800" dirty="0" err="1" smtClean="0">
                <a:latin typeface="Arial" pitchFamily="34" charset="0"/>
                <a:cs typeface="Arial" pitchFamily="34" charset="0"/>
              </a:rPr>
              <a:t>Tr</a:t>
            </a:r>
            <a:r>
              <a:rPr lang="nl-NL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1800" dirty="0" err="1" smtClean="0">
                <a:latin typeface="Arial" pitchFamily="34" charset="0"/>
                <a:cs typeface="Arial" pitchFamily="34" charset="0"/>
              </a:rPr>
              <a:t>digestivus</a:t>
            </a:r>
            <a:r>
              <a:rPr lang="nl-NL" sz="1800" dirty="0" smtClean="0">
                <a:latin typeface="Arial" pitchFamily="34" charset="0"/>
                <a:cs typeface="Arial" pitchFamily="34" charset="0"/>
              </a:rPr>
              <a:t> ongebruikt</a:t>
            </a:r>
          </a:p>
          <a:p>
            <a:pPr lvl="1"/>
            <a:r>
              <a:rPr lang="nl-NL" sz="1800" dirty="0" smtClean="0">
                <a:latin typeface="Arial" pitchFamily="34" charset="0"/>
                <a:cs typeface="Arial" pitchFamily="34" charset="0"/>
              </a:rPr>
              <a:t>Makkelijk om afgesproken hoeveelheid te halen</a:t>
            </a:r>
          </a:p>
          <a:p>
            <a:pPr lvl="1"/>
            <a:r>
              <a:rPr lang="nl-NL" sz="1800" dirty="0" smtClean="0">
                <a:latin typeface="Arial" pitchFamily="34" charset="0"/>
                <a:cs typeface="Arial" pitchFamily="34" charset="0"/>
              </a:rPr>
              <a:t>Geen aspiratie van voeding</a:t>
            </a:r>
          </a:p>
        </p:txBody>
      </p:sp>
      <p:pic>
        <p:nvPicPr>
          <p:cNvPr id="5" name="Picture 5" descr="http://drugster.info/img/term/paralytic-ileus-11160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85184"/>
            <a:ext cx="1368152" cy="163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667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3" y="1687513"/>
            <a:ext cx="8286750" cy="34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Rectangle 8"/>
          <p:cNvSpPr>
            <a:spLocks noChangeArrowheads="1"/>
          </p:cNvSpPr>
          <p:nvPr/>
        </p:nvSpPr>
        <p:spPr bwMode="auto">
          <a:xfrm>
            <a:off x="593725" y="5157768"/>
            <a:ext cx="8099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CH" sz="1200" b="1" i="1" dirty="0" err="1">
                <a:latin typeface="Arial" charset="0"/>
                <a:cs typeface="Arial" pitchFamily="34" charset="0"/>
              </a:rPr>
              <a:t>Mazaki</a:t>
            </a:r>
            <a:r>
              <a:rPr lang="fr-CH" sz="1200" b="1" i="1" dirty="0">
                <a:latin typeface="Arial" charset="0"/>
                <a:cs typeface="Arial" pitchFamily="34" charset="0"/>
              </a:rPr>
              <a:t> T, </a:t>
            </a:r>
            <a:r>
              <a:rPr lang="fr-CH" sz="1200" b="1" i="1" dirty="0" err="1">
                <a:latin typeface="Arial" charset="0"/>
                <a:cs typeface="Arial" pitchFamily="34" charset="0"/>
              </a:rPr>
              <a:t>Ebisawa</a:t>
            </a:r>
            <a:r>
              <a:rPr lang="fr-CH" sz="1200" b="1" i="1" dirty="0">
                <a:latin typeface="Arial" charset="0"/>
                <a:cs typeface="Arial" pitchFamily="34" charset="0"/>
              </a:rPr>
              <a:t> K. </a:t>
            </a:r>
            <a:r>
              <a:rPr lang="fr-CH" sz="1200" b="1" i="1" dirty="0" err="1">
                <a:latin typeface="Arial" charset="0"/>
                <a:cs typeface="Arial" pitchFamily="34" charset="0"/>
              </a:rPr>
              <a:t>Enteral</a:t>
            </a:r>
            <a:r>
              <a:rPr lang="fr-CH" sz="1200" b="1" i="1" dirty="0">
                <a:latin typeface="Arial" charset="0"/>
                <a:cs typeface="Arial" pitchFamily="34" charset="0"/>
              </a:rPr>
              <a:t> versus </a:t>
            </a:r>
            <a:r>
              <a:rPr lang="fr-CH" sz="1200" b="1" i="1" dirty="0" err="1">
                <a:latin typeface="Arial" charset="0"/>
                <a:cs typeface="Arial" pitchFamily="34" charset="0"/>
              </a:rPr>
              <a:t>Parenteral</a:t>
            </a:r>
            <a:r>
              <a:rPr lang="fr-CH" sz="1200" b="1" i="1" dirty="0">
                <a:latin typeface="Arial" charset="0"/>
                <a:cs typeface="Arial" pitchFamily="34" charset="0"/>
              </a:rPr>
              <a:t> Nutrition </a:t>
            </a:r>
            <a:r>
              <a:rPr lang="fr-CH" sz="1200" b="1" i="1" dirty="0" err="1">
                <a:latin typeface="Arial" charset="0"/>
                <a:cs typeface="Arial" pitchFamily="34" charset="0"/>
              </a:rPr>
              <a:t>after</a:t>
            </a:r>
            <a:r>
              <a:rPr lang="fr-CH" sz="1200" b="1" i="1" dirty="0">
                <a:latin typeface="Arial" charset="0"/>
                <a:cs typeface="Arial" pitchFamily="34" charset="0"/>
              </a:rPr>
              <a:t> </a:t>
            </a:r>
            <a:r>
              <a:rPr lang="fr-CH" sz="1200" b="1" i="1" dirty="0" err="1">
                <a:latin typeface="Arial" charset="0"/>
                <a:cs typeface="Arial" pitchFamily="34" charset="0"/>
              </a:rPr>
              <a:t>Gastrointestinal</a:t>
            </a:r>
            <a:r>
              <a:rPr lang="fr-CH" sz="1200" b="1" i="1" dirty="0">
                <a:latin typeface="Arial" charset="0"/>
                <a:cs typeface="Arial" pitchFamily="34" charset="0"/>
              </a:rPr>
              <a:t> </a:t>
            </a:r>
            <a:r>
              <a:rPr lang="fr-CH" sz="1200" b="1" i="1" dirty="0" err="1">
                <a:latin typeface="Arial" charset="0"/>
                <a:cs typeface="Arial" pitchFamily="34" charset="0"/>
              </a:rPr>
              <a:t>Surgery</a:t>
            </a:r>
            <a:r>
              <a:rPr lang="fr-CH" sz="1200" b="1" i="1" dirty="0">
                <a:latin typeface="Arial" charset="0"/>
                <a:cs typeface="Arial" pitchFamily="34" charset="0"/>
              </a:rPr>
              <a:t> : A </a:t>
            </a:r>
            <a:r>
              <a:rPr lang="fr-CH" sz="1200" b="1" i="1" dirty="0" err="1">
                <a:latin typeface="Arial" charset="0"/>
                <a:cs typeface="Arial" pitchFamily="34" charset="0"/>
              </a:rPr>
              <a:t>Systematic</a:t>
            </a:r>
            <a:r>
              <a:rPr lang="fr-CH" sz="1200" b="1" i="1" dirty="0">
                <a:latin typeface="Arial" charset="0"/>
                <a:cs typeface="Arial" pitchFamily="34" charset="0"/>
              </a:rPr>
              <a:t> </a:t>
            </a:r>
            <a:r>
              <a:rPr lang="fr-CH" sz="1200" b="1" i="1" dirty="0" err="1">
                <a:latin typeface="Arial" charset="0"/>
                <a:cs typeface="Arial" pitchFamily="34" charset="0"/>
              </a:rPr>
              <a:t>Review</a:t>
            </a:r>
            <a:r>
              <a:rPr lang="fr-CH" sz="1200" b="1" i="1" dirty="0">
                <a:latin typeface="Arial" charset="0"/>
                <a:cs typeface="Arial" pitchFamily="34" charset="0"/>
              </a:rPr>
              <a:t> and Meta-</a:t>
            </a:r>
            <a:r>
              <a:rPr lang="fr-CH" sz="1200" b="1" i="1" dirty="0" err="1">
                <a:latin typeface="Arial" charset="0"/>
                <a:cs typeface="Arial" pitchFamily="34" charset="0"/>
              </a:rPr>
              <a:t>Analysis</a:t>
            </a:r>
            <a:r>
              <a:rPr lang="fr-CH" sz="1200" b="1" i="1" dirty="0">
                <a:latin typeface="Arial" charset="0"/>
                <a:cs typeface="Arial" pitchFamily="34" charset="0"/>
              </a:rPr>
              <a:t> of </a:t>
            </a:r>
            <a:r>
              <a:rPr lang="fr-CH" sz="1200" b="1" i="1" dirty="0" err="1">
                <a:latin typeface="Arial" charset="0"/>
                <a:cs typeface="Arial" pitchFamily="34" charset="0"/>
              </a:rPr>
              <a:t>Randomized</a:t>
            </a:r>
            <a:r>
              <a:rPr lang="fr-CH" sz="1200" b="1" i="1" dirty="0">
                <a:latin typeface="Arial" charset="0"/>
                <a:cs typeface="Arial" pitchFamily="34" charset="0"/>
              </a:rPr>
              <a:t> </a:t>
            </a:r>
            <a:r>
              <a:rPr lang="fr-CH" sz="1200" b="1" i="1" dirty="0" err="1">
                <a:latin typeface="Arial" charset="0"/>
                <a:cs typeface="Arial" pitchFamily="34" charset="0"/>
              </a:rPr>
              <a:t>Controlled</a:t>
            </a:r>
            <a:r>
              <a:rPr lang="fr-CH" sz="1200" b="1" i="1" dirty="0">
                <a:latin typeface="Arial" charset="0"/>
                <a:cs typeface="Arial" pitchFamily="34" charset="0"/>
              </a:rPr>
              <a:t> Trials in the English </a:t>
            </a:r>
            <a:r>
              <a:rPr lang="fr-CH" sz="1200" b="1" i="1" dirty="0" err="1">
                <a:latin typeface="Arial" charset="0"/>
                <a:cs typeface="Arial" pitchFamily="34" charset="0"/>
              </a:rPr>
              <a:t>Literature</a:t>
            </a:r>
            <a:r>
              <a:rPr lang="fr-CH" sz="1200" b="1" i="1" dirty="0">
                <a:latin typeface="Arial" charset="0"/>
                <a:cs typeface="Arial" pitchFamily="34" charset="0"/>
              </a:rPr>
              <a:t>. J </a:t>
            </a:r>
            <a:r>
              <a:rPr lang="fr-CH" sz="1200" b="1" i="1" dirty="0" err="1">
                <a:latin typeface="Arial" charset="0"/>
                <a:cs typeface="Arial" pitchFamily="34" charset="0"/>
              </a:rPr>
              <a:t>Gastrointest</a:t>
            </a:r>
            <a:r>
              <a:rPr lang="fr-CH" sz="1200" b="1" i="1" dirty="0">
                <a:latin typeface="Arial" charset="0"/>
                <a:cs typeface="Arial" pitchFamily="34" charset="0"/>
              </a:rPr>
              <a:t> </a:t>
            </a:r>
            <a:r>
              <a:rPr lang="fr-CH" sz="1200" b="1" i="1" dirty="0" err="1">
                <a:latin typeface="Arial" charset="0"/>
                <a:cs typeface="Arial" pitchFamily="34" charset="0"/>
              </a:rPr>
              <a:t>Surg</a:t>
            </a:r>
            <a:r>
              <a:rPr lang="fr-CH" sz="1200" b="1" i="1" dirty="0">
                <a:latin typeface="Arial" charset="0"/>
                <a:cs typeface="Arial" pitchFamily="34" charset="0"/>
              </a:rPr>
              <a:t> 2008</a:t>
            </a:r>
          </a:p>
        </p:txBody>
      </p:sp>
      <p:sp>
        <p:nvSpPr>
          <p:cNvPr id="6" name="Rectangle 5"/>
          <p:cNvSpPr/>
          <p:nvPr/>
        </p:nvSpPr>
        <p:spPr>
          <a:xfrm>
            <a:off x="571500" y="214313"/>
            <a:ext cx="8267700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CH" sz="2800" b="1" dirty="0" err="1">
                <a:latin typeface="Arial"/>
                <a:cs typeface="Arial" pitchFamily="34" charset="0"/>
              </a:rPr>
              <a:t>Enteral</a:t>
            </a:r>
            <a:r>
              <a:rPr lang="fr-CH" sz="2800" b="1" dirty="0">
                <a:latin typeface="Arial"/>
                <a:cs typeface="Arial" pitchFamily="34" charset="0"/>
              </a:rPr>
              <a:t> vs. </a:t>
            </a:r>
            <a:r>
              <a:rPr lang="fr-CH" sz="2800" b="1" dirty="0" err="1">
                <a:latin typeface="Arial"/>
                <a:cs typeface="Arial" pitchFamily="34" charset="0"/>
              </a:rPr>
              <a:t>Parenteral</a:t>
            </a:r>
            <a:r>
              <a:rPr lang="fr-CH" sz="2800" b="1" dirty="0">
                <a:latin typeface="Arial"/>
                <a:cs typeface="Arial" pitchFamily="34" charset="0"/>
              </a:rPr>
              <a:t> nutrition </a:t>
            </a:r>
            <a:r>
              <a:rPr lang="fr-CH" sz="2800" b="1" dirty="0" err="1">
                <a:latin typeface="Arial"/>
                <a:cs typeface="Arial" pitchFamily="34" charset="0"/>
              </a:rPr>
              <a:t>after</a:t>
            </a:r>
            <a:r>
              <a:rPr lang="fr-CH" sz="2800" b="1" dirty="0">
                <a:latin typeface="Arial"/>
                <a:cs typeface="Arial" pitchFamily="34" charset="0"/>
              </a:rPr>
              <a:t> GI </a:t>
            </a:r>
            <a:r>
              <a:rPr lang="fr-CH" sz="2800" b="1" dirty="0" err="1">
                <a:latin typeface="Arial"/>
                <a:cs typeface="Arial" pitchFamily="34" charset="0"/>
              </a:rPr>
              <a:t>surgery</a:t>
            </a:r>
            <a:r>
              <a:rPr lang="fr-CH" sz="2800" b="1" dirty="0">
                <a:latin typeface="Arial"/>
                <a:cs typeface="Arial" pitchFamily="34" charset="0"/>
              </a:rPr>
              <a:t>: </a:t>
            </a:r>
            <a:r>
              <a:rPr lang="en-US" sz="2800" b="1" dirty="0">
                <a:latin typeface="Arial"/>
                <a:cs typeface="Arial" pitchFamily="34" charset="0"/>
              </a:rPr>
              <a:t>improved outcomes with </a:t>
            </a:r>
            <a:r>
              <a:rPr lang="en-US" sz="2800" b="1" dirty="0" err="1">
                <a:latin typeface="Arial"/>
                <a:cs typeface="Arial" pitchFamily="34" charset="0"/>
              </a:rPr>
              <a:t>enteral</a:t>
            </a:r>
            <a:r>
              <a:rPr lang="en-US" sz="2800" b="1" dirty="0">
                <a:latin typeface="Arial"/>
                <a:cs typeface="Arial" pitchFamily="34" charset="0"/>
              </a:rPr>
              <a:t> nutrition</a:t>
            </a:r>
            <a:endParaRPr lang="fr-CH" sz="2800" b="1" dirty="0">
              <a:latin typeface="Arial"/>
              <a:cs typeface="Arial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683568" y="6248400"/>
            <a:ext cx="45266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fr-FR" sz="1400" dirty="0" smtClean="0"/>
              <a:t>Christophe Mariette  - MD, </a:t>
            </a:r>
            <a:r>
              <a:rPr lang="fr-FR" sz="1400" dirty="0" err="1" smtClean="0"/>
              <a:t>PhD</a:t>
            </a:r>
            <a:endParaRPr lang="fr-FR" sz="1400" dirty="0" smtClean="0"/>
          </a:p>
          <a:p>
            <a:pPr eaLnBrk="1" hangingPunct="1"/>
            <a:r>
              <a:rPr lang="fr-FR" sz="1400" dirty="0" err="1" smtClean="0"/>
              <a:t>Professor</a:t>
            </a:r>
            <a:r>
              <a:rPr lang="fr-FR" sz="1400" dirty="0" smtClean="0"/>
              <a:t> of </a:t>
            </a:r>
            <a:r>
              <a:rPr lang="fr-FR" sz="1400" dirty="0" err="1" smtClean="0"/>
              <a:t>surgery</a:t>
            </a:r>
            <a:endParaRPr lang="fr-FR" sz="1400" dirty="0"/>
          </a:p>
        </p:txBody>
      </p:sp>
      <p:sp>
        <p:nvSpPr>
          <p:cNvPr id="4" name="Rechthoek 3"/>
          <p:cNvSpPr/>
          <p:nvPr/>
        </p:nvSpPr>
        <p:spPr>
          <a:xfrm>
            <a:off x="3563888" y="6359402"/>
            <a:ext cx="3672582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spcBef>
                <a:spcPct val="20000"/>
              </a:spcBef>
              <a:buClr>
                <a:srgbClr val="FFFFCC"/>
              </a:buClr>
              <a:buSzPct val="75000"/>
            </a:pPr>
            <a:r>
              <a:rPr lang="en-US" sz="1200" dirty="0" err="1">
                <a:cs typeface="Times New Roman" pitchFamily="18" charset="0"/>
              </a:rPr>
              <a:t>Dpt</a:t>
            </a:r>
            <a:r>
              <a:rPr lang="en-US" sz="1200" dirty="0">
                <a:cs typeface="Times New Roman" pitchFamily="18" charset="0"/>
              </a:rPr>
              <a:t> of digestive and oncological surgery</a:t>
            </a:r>
          </a:p>
          <a:p>
            <a:pPr lvl="0" algn="ctr" eaLnBrk="1" hangingPunct="1">
              <a:spcBef>
                <a:spcPct val="20000"/>
              </a:spcBef>
              <a:buClr>
                <a:srgbClr val="FFFFCC"/>
              </a:buClr>
              <a:buSzPct val="75000"/>
            </a:pPr>
            <a:r>
              <a:rPr lang="en-US" sz="1200" dirty="0">
                <a:cs typeface="Times New Roman" pitchFamily="18" charset="0"/>
              </a:rPr>
              <a:t>University Hospital,  </a:t>
            </a:r>
            <a:r>
              <a:rPr lang="en-US" sz="1200" dirty="0" smtClean="0">
                <a:cs typeface="Times New Roman" pitchFamily="18" charset="0"/>
              </a:rPr>
              <a:t>Lille</a:t>
            </a:r>
            <a:r>
              <a:rPr lang="en-US" sz="1200" dirty="0" smtClean="0">
                <a:solidFill>
                  <a:srgbClr val="FFFFFF"/>
                </a:solidFill>
                <a:cs typeface="Times New Roman" pitchFamily="18" charset="0"/>
              </a:rPr>
              <a:t>, France</a:t>
            </a:r>
            <a:endParaRPr lang="en-US" sz="1200" dirty="0">
              <a:solidFill>
                <a:srgbClr val="FFFFF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216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Arial" pitchFamily="34" charset="0"/>
                <a:cs typeface="Arial" pitchFamily="34" charset="0"/>
              </a:rPr>
              <a:t>Voedingstherapie</a:t>
            </a:r>
            <a:br>
              <a:rPr lang="nl-NL" dirty="0" smtClean="0">
                <a:latin typeface="Arial" pitchFamily="34" charset="0"/>
                <a:cs typeface="Arial" pitchFamily="34" charset="0"/>
              </a:rPr>
            </a:br>
            <a:r>
              <a:rPr lang="nl-NL" dirty="0" smtClean="0">
                <a:latin typeface="Arial" pitchFamily="34" charset="0"/>
                <a:cs typeface="Arial" pitchFamily="34" charset="0"/>
              </a:rPr>
              <a:t>Wanneer?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>
                <a:latin typeface="Arial" pitchFamily="34" charset="0"/>
                <a:cs typeface="Arial" pitchFamily="34" charset="0"/>
              </a:rPr>
              <a:t>Als iemand ondervoed in het ziekenhuis komt: direct starten</a:t>
            </a:r>
          </a:p>
          <a:p>
            <a:r>
              <a:rPr lang="nl-NL" dirty="0" smtClean="0">
                <a:latin typeface="Arial" pitchFamily="34" charset="0"/>
                <a:cs typeface="Arial" pitchFamily="34" charset="0"/>
              </a:rPr>
              <a:t>Als iemand niet ondervoed is en 5-7 dagen of meer niet gevoed wordt of gevoed zal worden: starten met voeden</a:t>
            </a:r>
          </a:p>
        </p:txBody>
      </p:sp>
      <p:pic>
        <p:nvPicPr>
          <p:cNvPr id="4" name="Picture 5" descr="http://drugster.info/img/term/paralytic-ileus-11160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85184"/>
            <a:ext cx="1368152" cy="163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drugster.info/img/term/paralytic-ileus-11160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85184"/>
            <a:ext cx="1368152" cy="163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722326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7970" y="2096689"/>
            <a:ext cx="4335204" cy="160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7970" y="3699353"/>
            <a:ext cx="4339962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al 7"/>
          <p:cNvSpPr/>
          <p:nvPr/>
        </p:nvSpPr>
        <p:spPr bwMode="auto">
          <a:xfrm>
            <a:off x="1979712" y="1268760"/>
            <a:ext cx="1872208" cy="432048"/>
          </a:xfrm>
          <a:prstGeom prst="ellipse">
            <a:avLst/>
          </a:prstGeom>
          <a:noFill/>
          <a:ln w="349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Ovaal 6"/>
          <p:cNvSpPr/>
          <p:nvPr/>
        </p:nvSpPr>
        <p:spPr bwMode="auto">
          <a:xfrm>
            <a:off x="3116612" y="3356992"/>
            <a:ext cx="3570452" cy="918424"/>
          </a:xfrm>
          <a:prstGeom prst="ellipse">
            <a:avLst/>
          </a:prstGeom>
          <a:noFill/>
          <a:ln w="349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Ovaal 8"/>
          <p:cNvSpPr/>
          <p:nvPr/>
        </p:nvSpPr>
        <p:spPr bwMode="auto">
          <a:xfrm>
            <a:off x="1979712" y="5805265"/>
            <a:ext cx="3570452" cy="918424"/>
          </a:xfrm>
          <a:prstGeom prst="ellipse">
            <a:avLst/>
          </a:prstGeom>
          <a:noFill/>
          <a:ln w="349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052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drugster.info/img/term/paralytic-ileus-11160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85184"/>
            <a:ext cx="1368152" cy="163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16632"/>
            <a:ext cx="4932040" cy="190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6541" y="2204864"/>
            <a:ext cx="6224364" cy="1247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0995" y="3452818"/>
            <a:ext cx="6155457" cy="201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al 8"/>
          <p:cNvSpPr/>
          <p:nvPr/>
        </p:nvSpPr>
        <p:spPr bwMode="auto">
          <a:xfrm flipV="1">
            <a:off x="1402300" y="1340768"/>
            <a:ext cx="1800200" cy="540060"/>
          </a:xfrm>
          <a:prstGeom prst="ellipse">
            <a:avLst/>
          </a:prstGeom>
          <a:noFill/>
          <a:ln w="349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Ovaal 9"/>
          <p:cNvSpPr/>
          <p:nvPr/>
        </p:nvSpPr>
        <p:spPr bwMode="auto">
          <a:xfrm flipV="1">
            <a:off x="2843808" y="2132856"/>
            <a:ext cx="1800200" cy="540060"/>
          </a:xfrm>
          <a:prstGeom prst="ellipse">
            <a:avLst/>
          </a:prstGeom>
          <a:noFill/>
          <a:ln w="349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Ovaal 10"/>
          <p:cNvSpPr/>
          <p:nvPr/>
        </p:nvSpPr>
        <p:spPr bwMode="auto">
          <a:xfrm flipV="1">
            <a:off x="2843808" y="3356992"/>
            <a:ext cx="1800200" cy="540060"/>
          </a:xfrm>
          <a:prstGeom prst="ellipse">
            <a:avLst/>
          </a:prstGeom>
          <a:noFill/>
          <a:ln w="349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" name="Rechte verbindingslijn 2"/>
          <p:cNvCxnSpPr/>
          <p:nvPr/>
        </p:nvCxnSpPr>
        <p:spPr bwMode="auto">
          <a:xfrm>
            <a:off x="3491880" y="2996952"/>
            <a:ext cx="1440161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Rechte verbindingslijn 5"/>
          <p:cNvCxnSpPr/>
          <p:nvPr/>
        </p:nvCxnSpPr>
        <p:spPr bwMode="auto">
          <a:xfrm>
            <a:off x="2843808" y="4458337"/>
            <a:ext cx="136815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Rechte verbindingslijn 18"/>
          <p:cNvCxnSpPr/>
          <p:nvPr/>
        </p:nvCxnSpPr>
        <p:spPr bwMode="auto">
          <a:xfrm>
            <a:off x="2843808" y="4941168"/>
            <a:ext cx="4392488" cy="641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Rechte verbindingslijn 22"/>
          <p:cNvCxnSpPr>
            <a:endCxn id="5124" idx="2"/>
          </p:cNvCxnSpPr>
          <p:nvPr/>
        </p:nvCxnSpPr>
        <p:spPr bwMode="auto">
          <a:xfrm>
            <a:off x="4283968" y="5463856"/>
            <a:ext cx="524756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154074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drugster.info/img/term/paralytic-ileus-11160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85184"/>
            <a:ext cx="1368152" cy="163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7229475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1188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3792" y="404664"/>
            <a:ext cx="7772400" cy="792088"/>
          </a:xfrm>
        </p:spPr>
        <p:txBody>
          <a:bodyPr/>
          <a:lstStyle/>
          <a:p>
            <a:r>
              <a:rPr lang="nl-NL" sz="4800" dirty="0" smtClean="0">
                <a:latin typeface="Arial" pitchFamily="34" charset="0"/>
                <a:cs typeface="Arial" pitchFamily="34" charset="0"/>
              </a:rPr>
              <a:t>Take home </a:t>
            </a:r>
            <a:r>
              <a:rPr lang="nl-NL" sz="4800" dirty="0" err="1" smtClean="0">
                <a:latin typeface="Arial" pitchFamily="34" charset="0"/>
                <a:cs typeface="Arial" pitchFamily="34" charset="0"/>
              </a:rPr>
              <a:t>message</a:t>
            </a:r>
            <a:endParaRPr lang="nl-NL" sz="4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3" name="Picture 5" descr="http://drugster.info/img/term/paralytic-ileus-11160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85184"/>
            <a:ext cx="1368152" cy="163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863588" y="1340768"/>
            <a:ext cx="73088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nl-NL" dirty="0" smtClean="0">
                <a:latin typeface="Arial" pitchFamily="34" charset="0"/>
                <a:cs typeface="Arial" pitchFamily="34" charset="0"/>
              </a:rPr>
              <a:t>Geef kunstvoeding als de patiënt al ondervoed is of als de patiënt &gt;5 dagen niet eet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nl-NL" dirty="0" smtClean="0">
                <a:latin typeface="Arial" pitchFamily="34" charset="0"/>
                <a:cs typeface="Arial" pitchFamily="34" charset="0"/>
              </a:rPr>
              <a:t>Enterale voeding als het kan,</a:t>
            </a:r>
          </a:p>
          <a:p>
            <a:pPr lvl="1">
              <a:lnSpc>
                <a:spcPct val="150000"/>
              </a:lnSpc>
            </a:pPr>
            <a:r>
              <a:rPr lang="nl-NL" dirty="0" smtClean="0">
                <a:latin typeface="Arial" pitchFamily="34" charset="0"/>
                <a:cs typeface="Arial" pitchFamily="34" charset="0"/>
              </a:rPr>
              <a:t>parenteraal als het moet</a:t>
            </a:r>
            <a:endParaRPr lang="nl-NL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nl-NL" dirty="0" smtClean="0">
                <a:latin typeface="Arial" pitchFamily="34" charset="0"/>
                <a:cs typeface="Arial" pitchFamily="34" charset="0"/>
              </a:rPr>
              <a:t>Organiseer de zorg zo dat je kunstvoeding makkelijk kan voorschrijven</a:t>
            </a:r>
          </a:p>
        </p:txBody>
      </p:sp>
    </p:spTree>
    <p:extLst>
      <p:ext uri="{BB962C8B-B14F-4D97-AF65-F5344CB8AC3E}">
        <p14:creationId xmlns:p14="http://schemas.microsoft.com/office/powerpoint/2010/main" xmlns="" val="91320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drugster.info/img/term/paralytic-ileus-11160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85184"/>
            <a:ext cx="1368152" cy="163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845"/>
            <a:ext cx="593407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71202"/>
            <a:ext cx="4536504" cy="4395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08920"/>
            <a:ext cx="609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586019"/>
            <a:ext cx="274320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3968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drugster.info/img/term/paralytic-ileus-11160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85184"/>
            <a:ext cx="1368152" cy="163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92896"/>
            <a:ext cx="5913140" cy="2314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80728"/>
            <a:ext cx="593407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al 4"/>
          <p:cNvSpPr/>
          <p:nvPr/>
        </p:nvSpPr>
        <p:spPr bwMode="auto">
          <a:xfrm>
            <a:off x="6876256" y="3933056"/>
            <a:ext cx="749499" cy="874088"/>
          </a:xfrm>
          <a:prstGeom prst="ellipse">
            <a:avLst/>
          </a:prstGeom>
          <a:noFill/>
          <a:ln w="349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Ovaal 5"/>
          <p:cNvSpPr/>
          <p:nvPr/>
        </p:nvSpPr>
        <p:spPr bwMode="auto">
          <a:xfrm>
            <a:off x="6948264" y="3429000"/>
            <a:ext cx="576064" cy="504056"/>
          </a:xfrm>
          <a:prstGeom prst="ellipse">
            <a:avLst/>
          </a:prstGeom>
          <a:noFill/>
          <a:ln w="349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229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drugster.info/img/term/paralytic-ileus-11160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85184"/>
            <a:ext cx="1368152" cy="163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115" y="1484784"/>
            <a:ext cx="7569223" cy="4419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l-NL" dirty="0" smtClean="0">
                <a:latin typeface="Arial" pitchFamily="34" charset="0"/>
                <a:cs typeface="Arial" pitchFamily="34" charset="0"/>
              </a:rPr>
              <a:t>Organiseer</a:t>
            </a:r>
          </a:p>
        </p:txBody>
      </p:sp>
      <p:sp>
        <p:nvSpPr>
          <p:cNvPr id="6" name="Ovaal 5"/>
          <p:cNvSpPr/>
          <p:nvPr/>
        </p:nvSpPr>
        <p:spPr bwMode="auto">
          <a:xfrm>
            <a:off x="4860032" y="1688529"/>
            <a:ext cx="1368152" cy="576064"/>
          </a:xfrm>
          <a:prstGeom prst="ellipse">
            <a:avLst/>
          </a:prstGeom>
          <a:noFill/>
          <a:ln w="349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Ovaal 6"/>
          <p:cNvSpPr/>
          <p:nvPr/>
        </p:nvSpPr>
        <p:spPr bwMode="auto">
          <a:xfrm>
            <a:off x="3347864" y="3933056"/>
            <a:ext cx="1368152" cy="576064"/>
          </a:xfrm>
          <a:prstGeom prst="ellipse">
            <a:avLst/>
          </a:prstGeom>
          <a:noFill/>
          <a:ln w="349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44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drugster.info/img/term/paralytic-ileus-11160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85184"/>
            <a:ext cx="1368152" cy="163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l-NL" dirty="0" smtClean="0">
                <a:latin typeface="Arial" pitchFamily="34" charset="0"/>
                <a:cs typeface="Arial" pitchFamily="34" charset="0"/>
              </a:rPr>
              <a:t>Organiseer</a:t>
            </a:r>
          </a:p>
        </p:txBody>
      </p:sp>
      <p:pic>
        <p:nvPicPr>
          <p:cNvPr id="1026" name="Picture 2" descr="http://lifehacking.nl/wp-content/uploads/covey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7" y="2420888"/>
            <a:ext cx="5499779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upermanagement.files.wordpress.com/2009/11/cove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059" y="660567"/>
            <a:ext cx="1914306" cy="255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IJL-RECHTS 1"/>
          <p:cNvSpPr/>
          <p:nvPr/>
        </p:nvSpPr>
        <p:spPr bwMode="auto">
          <a:xfrm>
            <a:off x="4873616" y="2995334"/>
            <a:ext cx="720080" cy="360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048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Arial" pitchFamily="34" charset="0"/>
                <a:cs typeface="Arial" pitchFamily="34" charset="0"/>
              </a:rPr>
              <a:t>Voedingstherapie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</p:txBody>
      </p:sp>
      <p:pic>
        <p:nvPicPr>
          <p:cNvPr id="3686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785938" y="1928813"/>
            <a:ext cx="5711825" cy="4114800"/>
          </a:xfrm>
          <a:noFill/>
        </p:spPr>
      </p:pic>
      <p:pic>
        <p:nvPicPr>
          <p:cNvPr id="4" name="Picture 5" descr="http://drugster.info/img/term/paralytic-ileus-11160_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85184"/>
            <a:ext cx="1368152" cy="163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Arial" pitchFamily="34" charset="0"/>
                <a:cs typeface="Arial" pitchFamily="34" charset="0"/>
              </a:rPr>
              <a:t>Voedingstherapie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</p:txBody>
      </p:sp>
      <p:pic>
        <p:nvPicPr>
          <p:cNvPr id="4" name="Picture 5" descr="http://drugster.info/img/term/paralytic-ileus-11160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85184"/>
            <a:ext cx="1368152" cy="163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20688"/>
            <a:ext cx="5881836" cy="5391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5082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Arial" pitchFamily="34" charset="0"/>
                <a:cs typeface="Arial" pitchFamily="34" charset="0"/>
              </a:rPr>
              <a:t>Voedingstherapie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</p:txBody>
      </p:sp>
      <p:pic>
        <p:nvPicPr>
          <p:cNvPr id="4" name="Picture 5" descr="http://drugster.info/img/term/paralytic-ileus-11160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85184"/>
            <a:ext cx="1368152" cy="163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4367"/>
            <a:ext cx="5472608" cy="638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86" y="112005"/>
            <a:ext cx="1522079" cy="1395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6102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3792" y="404664"/>
            <a:ext cx="7772400" cy="792088"/>
          </a:xfrm>
        </p:spPr>
        <p:txBody>
          <a:bodyPr/>
          <a:lstStyle/>
          <a:p>
            <a:r>
              <a:rPr lang="nl-NL" sz="4800" dirty="0" smtClean="0">
                <a:latin typeface="Arial" pitchFamily="34" charset="0"/>
                <a:cs typeface="Arial" pitchFamily="34" charset="0"/>
              </a:rPr>
              <a:t>Voeding bij </a:t>
            </a:r>
            <a:r>
              <a:rPr lang="nl-NL" sz="4800" dirty="0" err="1" smtClean="0">
                <a:latin typeface="Arial" pitchFamily="34" charset="0"/>
                <a:cs typeface="Arial" pitchFamily="34" charset="0"/>
              </a:rPr>
              <a:t>ileus</a:t>
            </a:r>
            <a:endParaRPr lang="nl-NL" sz="4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l_fi" descr="http://www.bndestem.nl/multimedia/archive/00868/baltha_868403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516" y="1196752"/>
            <a:ext cx="3780420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3" name="Picture 5" descr="http://drugster.info/img/term/paralytic-ileus-11160_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85184"/>
            <a:ext cx="1368152" cy="163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engelfriet.net/Alie/Hans/moordwillemzwijg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4056" y="2204864"/>
            <a:ext cx="4502865" cy="369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willemvanoranje.com/i/balthasar-gerards-executi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5691" y="3132659"/>
            <a:ext cx="4762463" cy="346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7048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3792" y="404664"/>
            <a:ext cx="7772400" cy="792088"/>
          </a:xfrm>
        </p:spPr>
        <p:txBody>
          <a:bodyPr/>
          <a:lstStyle/>
          <a:p>
            <a:r>
              <a:rPr lang="nl-NL" sz="4800" dirty="0" smtClean="0">
                <a:latin typeface="Arial" pitchFamily="34" charset="0"/>
                <a:cs typeface="Arial" pitchFamily="34" charset="0"/>
              </a:rPr>
              <a:t>Take home </a:t>
            </a:r>
            <a:r>
              <a:rPr lang="nl-NL" sz="4800" dirty="0" err="1" smtClean="0">
                <a:latin typeface="Arial" pitchFamily="34" charset="0"/>
                <a:cs typeface="Arial" pitchFamily="34" charset="0"/>
              </a:rPr>
              <a:t>message</a:t>
            </a:r>
            <a:endParaRPr lang="nl-NL" sz="4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3" name="Picture 5" descr="http://drugster.info/img/term/paralytic-ileus-11160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85184"/>
            <a:ext cx="1368152" cy="163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863588" y="1340768"/>
            <a:ext cx="73088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nl-NL" dirty="0" smtClean="0">
                <a:latin typeface="Arial" pitchFamily="34" charset="0"/>
                <a:cs typeface="Arial" pitchFamily="34" charset="0"/>
              </a:rPr>
              <a:t>Geef kunstvoeding als de patiënt al ondervoed is of als de patiënt &gt;5 dagen niet eet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nl-NL" dirty="0" smtClean="0">
                <a:latin typeface="Arial" pitchFamily="34" charset="0"/>
                <a:cs typeface="Arial" pitchFamily="34" charset="0"/>
              </a:rPr>
              <a:t>Enterale voeding als het kan,</a:t>
            </a:r>
          </a:p>
          <a:p>
            <a:pPr lvl="1">
              <a:lnSpc>
                <a:spcPct val="150000"/>
              </a:lnSpc>
            </a:pPr>
            <a:r>
              <a:rPr lang="nl-NL" dirty="0" smtClean="0">
                <a:latin typeface="Arial" pitchFamily="34" charset="0"/>
                <a:cs typeface="Arial" pitchFamily="34" charset="0"/>
              </a:rPr>
              <a:t>parenteraal als het moet</a:t>
            </a:r>
            <a:endParaRPr lang="nl-NL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nl-NL" dirty="0" smtClean="0">
                <a:latin typeface="Arial" pitchFamily="34" charset="0"/>
                <a:cs typeface="Arial" pitchFamily="34" charset="0"/>
              </a:rPr>
              <a:t>Organiseer de zorg zo dat je kunstvoeding makkelijk kan voorschrijven</a:t>
            </a:r>
          </a:p>
        </p:txBody>
      </p:sp>
    </p:spTree>
    <p:extLst>
      <p:ext uri="{BB962C8B-B14F-4D97-AF65-F5344CB8AC3E}">
        <p14:creationId xmlns:p14="http://schemas.microsoft.com/office/powerpoint/2010/main" xmlns="" val="56635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3792" y="404664"/>
            <a:ext cx="7772400" cy="792088"/>
          </a:xfrm>
        </p:spPr>
        <p:txBody>
          <a:bodyPr/>
          <a:lstStyle/>
          <a:p>
            <a:r>
              <a:rPr lang="nl-NL" sz="4800" dirty="0" smtClean="0">
                <a:latin typeface="Arial" pitchFamily="34" charset="0"/>
                <a:cs typeface="Arial" pitchFamily="34" charset="0"/>
              </a:rPr>
              <a:t>Voedingstherapie</a:t>
            </a:r>
          </a:p>
        </p:txBody>
      </p:sp>
      <p:pic>
        <p:nvPicPr>
          <p:cNvPr id="2053" name="Picture 5" descr="http://drugster.info/img/term/paralytic-ileus-11160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85184"/>
            <a:ext cx="1368152" cy="163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863588" y="1340768"/>
            <a:ext cx="73088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nl-NL" dirty="0" smtClean="0">
                <a:latin typeface="Arial" pitchFamily="34" charset="0"/>
                <a:cs typeface="Arial" pitchFamily="34" charset="0"/>
              </a:rPr>
              <a:t>Waarom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nl-NL" dirty="0">
                <a:latin typeface="Arial" pitchFamily="34" charset="0"/>
                <a:cs typeface="Arial" pitchFamily="34" charset="0"/>
              </a:rPr>
              <a:t>Waarmee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nl-NL" dirty="0">
                <a:latin typeface="Arial" pitchFamily="34" charset="0"/>
                <a:cs typeface="Arial" pitchFamily="34" charset="0"/>
              </a:rPr>
              <a:t>Waar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nl-NL" dirty="0" smtClean="0">
                <a:latin typeface="Arial" pitchFamily="34" charset="0"/>
                <a:cs typeface="Arial" pitchFamily="34" charset="0"/>
              </a:rPr>
              <a:t>Wanneer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nl-NL" dirty="0" smtClean="0">
                <a:latin typeface="Arial" pitchFamily="34" charset="0"/>
                <a:cs typeface="Arial" pitchFamily="34" charset="0"/>
              </a:rPr>
              <a:t>Wie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nl-NL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158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3792" y="404664"/>
            <a:ext cx="7772400" cy="792088"/>
          </a:xfrm>
        </p:spPr>
        <p:txBody>
          <a:bodyPr/>
          <a:lstStyle/>
          <a:p>
            <a:r>
              <a:rPr lang="nl-NL" sz="4800" dirty="0">
                <a:latin typeface="Arial" pitchFamily="34" charset="0"/>
                <a:cs typeface="Arial" pitchFamily="34" charset="0"/>
              </a:rPr>
              <a:t>Wat gebeurt er bij ziekte?</a:t>
            </a:r>
            <a:endParaRPr lang="nl-NL" sz="4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3" name="Picture 5" descr="http://drugster.info/img/term/paralytic-ileus-11160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85184"/>
            <a:ext cx="1368152" cy="163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1613744" y="1268760"/>
            <a:ext cx="66247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nl-NL" sz="32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Eetlust vermindert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nl-NL" sz="32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 balans tussen opbouw en afbraak raakt verstoort: katabolisme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nl-NL" sz="32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Opname in ziekenhuis: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nl-NL" sz="28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Nuchter voor OK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nl-NL" sz="28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Nuchter voor onderzoek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nl-NL" sz="28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Eten is niet lekker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nl-NL" sz="28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Misselijk van de medicijnen</a:t>
            </a:r>
          </a:p>
        </p:txBody>
      </p:sp>
    </p:spTree>
    <p:extLst>
      <p:ext uri="{BB962C8B-B14F-4D97-AF65-F5344CB8AC3E}">
        <p14:creationId xmlns:p14="http://schemas.microsoft.com/office/powerpoint/2010/main" xmlns="" val="268452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r>
              <a:rPr lang="nl-NL" sz="3600" dirty="0" smtClean="0">
                <a:latin typeface="Arial" pitchFamily="34" charset="0"/>
                <a:cs typeface="Arial" pitchFamily="34" charset="0"/>
              </a:rPr>
              <a:t>Voedingstherapie</a:t>
            </a:r>
            <a:br>
              <a:rPr lang="nl-NL" sz="3600" dirty="0" smtClean="0">
                <a:latin typeface="Arial" pitchFamily="34" charset="0"/>
                <a:cs typeface="Arial" pitchFamily="34" charset="0"/>
              </a:rPr>
            </a:br>
            <a:r>
              <a:rPr lang="nl-NL" sz="3600" dirty="0" smtClean="0">
                <a:latin typeface="Arial" pitchFamily="34" charset="0"/>
                <a:cs typeface="Arial" pitchFamily="34" charset="0"/>
              </a:rPr>
              <a:t>Waarom?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l-NL" sz="2400" dirty="0" smtClean="0">
                <a:latin typeface="Arial" pitchFamily="34" charset="0"/>
                <a:cs typeface="Arial" pitchFamily="34" charset="0"/>
              </a:rPr>
              <a:t>Voeden van patiënten is nodig omdat ze brandstof nodig hebben (soms meer dan wanneer ze gezond zijn bij koorts of onrust)</a:t>
            </a:r>
          </a:p>
          <a:p>
            <a:pPr>
              <a:lnSpc>
                <a:spcPct val="90000"/>
              </a:lnSpc>
            </a:pPr>
            <a:r>
              <a:rPr lang="nl-NL" sz="2400" dirty="0" smtClean="0">
                <a:latin typeface="Arial" pitchFamily="34" charset="0"/>
                <a:cs typeface="Arial" pitchFamily="34" charset="0"/>
              </a:rPr>
              <a:t>Voeden van patiënten is nodig om algeheel conditie verlies te voorkomen</a:t>
            </a:r>
          </a:p>
          <a:p>
            <a:pPr>
              <a:lnSpc>
                <a:spcPct val="90000"/>
              </a:lnSpc>
            </a:pPr>
            <a:r>
              <a:rPr lang="nl-NL" sz="2400" dirty="0" smtClean="0">
                <a:latin typeface="Arial" pitchFamily="34" charset="0"/>
                <a:cs typeface="Arial" pitchFamily="34" charset="0"/>
              </a:rPr>
              <a:t>Ondervoeding is een belangrijke oorzaak van complicaties</a:t>
            </a:r>
          </a:p>
          <a:p>
            <a:pPr lvl="1">
              <a:lnSpc>
                <a:spcPct val="90000"/>
              </a:lnSpc>
            </a:pPr>
            <a:r>
              <a:rPr lang="nl-NL" sz="2400" dirty="0" smtClean="0">
                <a:latin typeface="Arial" pitchFamily="34" charset="0"/>
                <a:cs typeface="Arial" pitchFamily="34" charset="0"/>
              </a:rPr>
              <a:t>Sterfte</a:t>
            </a:r>
          </a:p>
          <a:p>
            <a:pPr lvl="1">
              <a:lnSpc>
                <a:spcPct val="90000"/>
              </a:lnSpc>
            </a:pPr>
            <a:r>
              <a:rPr lang="nl-NL" sz="2400" dirty="0" smtClean="0">
                <a:latin typeface="Arial" pitchFamily="34" charset="0"/>
                <a:cs typeface="Arial" pitchFamily="34" charset="0"/>
              </a:rPr>
              <a:t>Infecties</a:t>
            </a:r>
          </a:p>
        </p:txBody>
      </p:sp>
      <p:pic>
        <p:nvPicPr>
          <p:cNvPr id="4" name="Picture 5" descr="http://drugster.info/img/term/paralytic-ileus-11160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85184"/>
            <a:ext cx="1368152" cy="163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drugster.info/img/term/paralytic-ileus-11160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85184"/>
            <a:ext cx="1368152" cy="163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2186" y="3246274"/>
            <a:ext cx="4363765" cy="3357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589" y="332656"/>
            <a:ext cx="6012668" cy="3039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6675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NL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 descr="http://drugster.info/img/term/paralytic-ileus-11160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85184"/>
            <a:ext cx="1368152" cy="163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582025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5957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NL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 descr="http://drugster.info/img/term/paralytic-ileus-11160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85184"/>
            <a:ext cx="1368152" cy="163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9660" y="2060848"/>
            <a:ext cx="5267325" cy="332422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628211"/>
            <a:ext cx="40005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72866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al 1"/>
          <p:cNvSpPr/>
          <p:nvPr/>
        </p:nvSpPr>
        <p:spPr bwMode="auto">
          <a:xfrm>
            <a:off x="2009660" y="4653136"/>
            <a:ext cx="834148" cy="576064"/>
          </a:xfrm>
          <a:prstGeom prst="ellipse">
            <a:avLst/>
          </a:prstGeom>
          <a:noFill/>
          <a:ln w="349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Ovaal 8"/>
          <p:cNvSpPr/>
          <p:nvPr/>
        </p:nvSpPr>
        <p:spPr bwMode="auto">
          <a:xfrm>
            <a:off x="6588224" y="4653136"/>
            <a:ext cx="834148" cy="576064"/>
          </a:xfrm>
          <a:prstGeom prst="ellipse">
            <a:avLst/>
          </a:prstGeom>
          <a:noFill/>
          <a:ln w="349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192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Arial" pitchFamily="34" charset="0"/>
                <a:cs typeface="Arial" pitchFamily="34" charset="0"/>
              </a:rPr>
              <a:t>Voedingstoffen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103984"/>
          </a:xfrm>
        </p:spPr>
        <p:txBody>
          <a:bodyPr/>
          <a:lstStyle/>
          <a:p>
            <a:r>
              <a:rPr lang="nl-NL" dirty="0" smtClean="0">
                <a:latin typeface="Arial" pitchFamily="34" charset="0"/>
                <a:cs typeface="Arial" pitchFamily="34" charset="0"/>
              </a:rPr>
              <a:t>Eiwit = bouwstof en brandstof</a:t>
            </a:r>
          </a:p>
          <a:p>
            <a:r>
              <a:rPr lang="nl-NL" dirty="0" smtClean="0">
                <a:latin typeface="Arial" pitchFamily="34" charset="0"/>
                <a:cs typeface="Arial" pitchFamily="34" charset="0"/>
              </a:rPr>
              <a:t>Koolhydraten = brandstof</a:t>
            </a:r>
          </a:p>
          <a:p>
            <a:r>
              <a:rPr lang="nl-NL" dirty="0" smtClean="0">
                <a:latin typeface="Arial" pitchFamily="34" charset="0"/>
                <a:cs typeface="Arial" pitchFamily="34" charset="0"/>
              </a:rPr>
              <a:t>Vet = brandstof</a:t>
            </a:r>
          </a:p>
          <a:p>
            <a:r>
              <a:rPr lang="nl-NL" dirty="0" smtClean="0">
                <a:latin typeface="Arial" pitchFamily="34" charset="0"/>
                <a:cs typeface="Arial" pitchFamily="34" charset="0"/>
              </a:rPr>
              <a:t>Vitamines, mineralen, spore elementen = bouwstof</a:t>
            </a:r>
          </a:p>
        </p:txBody>
      </p:sp>
      <p:pic>
        <p:nvPicPr>
          <p:cNvPr id="4" name="Picture 5" descr="http://drugster.info/img/term/paralytic-ileus-11160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85184"/>
            <a:ext cx="1368152" cy="163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003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452</Words>
  <Application>Microsoft Office PowerPoint</Application>
  <PresentationFormat>Diavoorstelling (4:3)</PresentationFormat>
  <Paragraphs>110</Paragraphs>
  <Slides>28</Slides>
  <Notes>28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29" baseType="lpstr">
      <vt:lpstr>Standaardontwerp</vt:lpstr>
      <vt:lpstr>Voeding bij ileus</vt:lpstr>
      <vt:lpstr>Take home message</vt:lpstr>
      <vt:lpstr>Voedingstherapie</vt:lpstr>
      <vt:lpstr>Wat gebeurt er bij ziekte?</vt:lpstr>
      <vt:lpstr>Voedingstherapie Waarom?</vt:lpstr>
      <vt:lpstr>Dia 6</vt:lpstr>
      <vt:lpstr>Dia 7</vt:lpstr>
      <vt:lpstr>Dia 8</vt:lpstr>
      <vt:lpstr>Voedingstoffen</vt:lpstr>
      <vt:lpstr>Voedingstherapie Waarmee?</vt:lpstr>
      <vt:lpstr>Dia 11</vt:lpstr>
      <vt:lpstr>Dia 12</vt:lpstr>
      <vt:lpstr>Voedingstherapie Waar?</vt:lpstr>
      <vt:lpstr>Voedingstherapie Enteraal vs parenteraal</vt:lpstr>
      <vt:lpstr>Dia 15</vt:lpstr>
      <vt:lpstr>Voedingstherapie Wanneer?</vt:lpstr>
      <vt:lpstr>Dia 17</vt:lpstr>
      <vt:lpstr>Dia 18</vt:lpstr>
      <vt:lpstr>Dia 19</vt:lpstr>
      <vt:lpstr>Dia 20</vt:lpstr>
      <vt:lpstr>Dia 21</vt:lpstr>
      <vt:lpstr>Organiseer</vt:lpstr>
      <vt:lpstr>Organiseer</vt:lpstr>
      <vt:lpstr>Voedingstherapie </vt:lpstr>
      <vt:lpstr>Voedingstherapie </vt:lpstr>
      <vt:lpstr>Voedingstherapie </vt:lpstr>
      <vt:lpstr>Voeding bij ileus</vt:lpstr>
      <vt:lpstr>Take home message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Voeding op de IC</dc:title>
  <dc:creator>Meynaar</dc:creator>
  <cp:lastModifiedBy>Iwan en Tecla</cp:lastModifiedBy>
  <cp:revision>55</cp:revision>
  <dcterms:created xsi:type="dcterms:W3CDTF">2007-03-05T09:58:14Z</dcterms:created>
  <dcterms:modified xsi:type="dcterms:W3CDTF">2012-01-24T07:19:49Z</dcterms:modified>
</cp:coreProperties>
</file>